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3"/>
    <p:sldId id="1070" r:id="rId4"/>
    <p:sldId id="1071" r:id="rId5"/>
    <p:sldId id="1094" r:id="rId6"/>
    <p:sldId id="1107" r:id="rId7"/>
    <p:sldId id="1072" r:id="rId8"/>
    <p:sldId id="1108" r:id="rId9"/>
    <p:sldId id="1109" r:id="rId10"/>
    <p:sldId id="1079" r:id="rId11"/>
    <p:sldId id="1080" r:id="rId12"/>
    <p:sldId id="1110" r:id="rId13"/>
    <p:sldId id="1111" r:id="rId14"/>
    <p:sldId id="1112" r:id="rId15"/>
    <p:sldId id="1077" r:id="rId16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FFF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 第二册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rgbClr val="549E39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交变电流与远距离输电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+mn-lt"/>
                <a:ea typeface="+mj-ea"/>
                <a:cs typeface="微软雅黑" panose="020B0503020204020204" pitchFamily="34" charset="-122"/>
              </a:rPr>
              <a:t>1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交变电流的特点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几种典型的交变电流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有效值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06574" y="1412776"/>
              <a:ext cx="10971213" cy="510921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957214"/>
                    <a:gridCol w="7043786"/>
                    <a:gridCol w="1970213"/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有效值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正弦式交变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I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𝐈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𝐦</m:t>
                                      </m:r>
                                    </m:sub>
                                  </m:sSub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e>
                                  </m:rad>
                                </m:den>
                              </m:f>
                            </m:oMath>
                          </a14:m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U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𝑼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𝐦</m:t>
                                      </m:r>
                                    </m:sub>
                                  </m:sSub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e>
                                  </m:rad>
                                </m:den>
                              </m:f>
                            </m:oMath>
                          </a14:m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正弦式半波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交变电流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I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𝐈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𝐦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U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𝑼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𝐦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06574" y="1412776"/>
              <a:ext cx="10971213" cy="510921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957214"/>
                    <a:gridCol w="7043786"/>
                    <a:gridCol w="1970213"/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有效值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240030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正弦式交变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216027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正弦式半波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交变电流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1572" y="2060848"/>
            <a:ext cx="2801215" cy="209687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2998" y="4415079"/>
            <a:ext cx="3152309" cy="179202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06573" y="764704"/>
              <a:ext cx="11377265" cy="5753008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199086"/>
                    <a:gridCol w="5089455"/>
                    <a:gridCol w="3088724"/>
                  </a:tblGrid>
                  <a:tr h="35580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电流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有效值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158817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正弦单向脉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冲</a:t>
                          </a:r>
                          <a:r>
                            <a:rPr lang="zh-CN" sz="23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电流</a:t>
                          </a:r>
                          <a:r>
                            <a:rPr lang="en-US" sz="23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3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I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3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𝐈</m:t>
                                      </m:r>
                                    </m:e>
                                    <m:sub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𝐦</m:t>
                                      </m:r>
                                    </m:sub>
                                  </m:sSub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zh-CN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e>
                                  </m:rad>
                                </m:den>
                              </m:f>
                            </m:oMath>
                          </a14:m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3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U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3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𝑼</m:t>
                                      </m:r>
                                    </m:e>
                                    <m:sub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𝐦</m:t>
                                      </m:r>
                                    </m:sub>
                                  </m:sSub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zh-CN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e>
                                  </m:rad>
                                </m:den>
                              </m:f>
                            </m:oMath>
                          </a14:m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44802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矩形脉冲电流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3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I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zh-CN" sz="23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zh-CN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zh-CN" sz="23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3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𝒕</m:t>
                                          </m:r>
                                        </m:e>
                                        <m:sub>
                                          <m:r>
                                            <a:rPr lang="en-US" sz="23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𝟏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𝑻</m:t>
                                      </m:r>
                                    </m:den>
                                  </m:f>
                                </m:e>
                              </m:rad>
                            </m:oMath>
                          </a14:m>
                          <a:r>
                            <a:rPr lang="en-US" sz="23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I</a:t>
                          </a:r>
                          <a:r>
                            <a:rPr lang="en-US" sz="23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3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U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zh-CN" sz="23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zh-CN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zh-CN" sz="23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3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𝒕</m:t>
                                          </m:r>
                                        </m:e>
                                        <m:sub>
                                          <m:r>
                                            <a:rPr lang="en-US" sz="23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𝟏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𝑻</m:t>
                                      </m:r>
                                    </m:den>
                                  </m:f>
                                </m:e>
                              </m:rad>
                            </m:oMath>
                          </a14:m>
                          <a:r>
                            <a:rPr lang="en-US" sz="23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U</a:t>
                          </a:r>
                          <a:r>
                            <a:rPr lang="en-US" sz="23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45385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非对称性交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变</a:t>
                          </a:r>
                          <a:r>
                            <a:rPr lang="zh-CN" sz="23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电流</a:t>
                          </a:r>
                          <a:r>
                            <a:rPr lang="en-US" sz="23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3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I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zh-CN" sz="23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zh-CN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num>
                                    <m:den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den>
                                  </m:f>
                                  <m:r>
                                    <m:rPr>
                                      <m:nor/>
                                    </m:rPr>
                                    <a:rPr lang="en-US" sz="23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sSubSup>
                                    <m:sSubSupPr>
                                      <m:ctrlPr>
                                        <a:rPr lang="zh-CN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𝑰</m:t>
                                      </m:r>
                                    </m:e>
                                    <m:sub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  <m:sup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bSup>
                                  <m:r>
                                    <a:rPr lang="zh-CN" sz="23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＋</m:t>
                                  </m:r>
                                  <m:sSubSup>
                                    <m:sSubSupPr>
                                      <m:ctrlPr>
                                        <a:rPr lang="zh-CN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𝑰</m:t>
                                      </m:r>
                                    </m:e>
                                    <m:sub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  <m:sup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bSup>
                                  <m:r>
                                    <m:rPr>
                                      <m:nor/>
                                    </m:rPr>
                                    <a:rPr lang="en-US" sz="23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</m:e>
                              </m:rad>
                            </m:oMath>
                          </a14:m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3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U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zh-CN" sz="23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zh-CN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num>
                                    <m:den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den>
                                  </m:f>
                                  <m:r>
                                    <m:rPr>
                                      <m:nor/>
                                    </m:rPr>
                                    <a:rPr lang="en-US" sz="23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sSubSup>
                                    <m:sSubSupPr>
                                      <m:ctrlPr>
                                        <a:rPr lang="zh-CN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𝑼</m:t>
                                      </m:r>
                                    </m:e>
                                    <m:sub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  <m:sup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bSup>
                                  <m:r>
                                    <a:rPr lang="zh-CN" sz="23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＋</m:t>
                                  </m:r>
                                  <m:sSubSup>
                                    <m:sSubSupPr>
                                      <m:ctrlPr>
                                        <a:rPr lang="zh-CN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𝑼</m:t>
                                      </m:r>
                                    </m:e>
                                    <m:sub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  <m:sup>
                                      <m:r>
                                        <a:rPr lang="en-US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bSup>
                                  <m:r>
                                    <m:rPr>
                                      <m:nor/>
                                    </m:rPr>
                                    <a:rPr lang="en-US" sz="23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宋体" panose="02010600030101010101" pitchFamily="2" charset="-122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</m:e>
                              </m:rad>
                            </m:oMath>
                          </a14:m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06573" y="764704"/>
              <a:ext cx="11377265" cy="5753008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199086"/>
                    <a:gridCol w="5089455"/>
                    <a:gridCol w="3088724"/>
                  </a:tblGrid>
                  <a:tr h="35580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电流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图像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有效值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158813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正弦单向脉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冲</a:t>
                          </a:r>
                          <a:r>
                            <a:rPr lang="zh-CN" sz="23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电流</a:t>
                          </a:r>
                          <a:r>
                            <a:rPr lang="en-US" sz="23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184023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矩形脉冲电流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184023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非对称性交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变</a:t>
                          </a:r>
                          <a:r>
                            <a:rPr lang="zh-CN" sz="23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电流</a:t>
                          </a:r>
                          <a:r>
                            <a:rPr lang="en-US" sz="23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8536" y="1268760"/>
            <a:ext cx="2373338" cy="139608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8341" y="2923508"/>
            <a:ext cx="2661281" cy="157895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7616" y="4763038"/>
            <a:ext cx="2004258" cy="158207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6938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图甲所示为一交变电压随时间变化的图像，每个周期内，前二分之一周期电压按正弦规律变化，后二分之一周期电压恒定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若将此交变电压接在如图乙所示的电路中，电阻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阻值为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理想交流电压表读数为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理想交流电流表读数为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.8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电阻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消耗的电功率为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 W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电阻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内产生的热量为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2 025 J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.eps" descr="id:214749145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987425" cy="3873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13232" y="1988840"/>
            <a:ext cx="4320480" cy="246267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5606" y="2636912"/>
            <a:ext cx="1997251" cy="1652449"/>
          </a:xfrm>
          <a:prstGeom prst="rect">
            <a:avLst/>
          </a:prstGeom>
        </p:spPr>
      </p:pic>
      <p:pic>
        <p:nvPicPr>
          <p:cNvPr id="6" name="24答案.eps" descr="id:214749148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1916" y="4771274"/>
            <a:ext cx="840740" cy="29972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457381" y="4581128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14134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交变电压有效值为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根据有效值定义可得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zh-CN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𝐔</m:t>
                                    </m:r>
                                  </m:e>
                                  <m:sub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𝐦𝟏</m:t>
                                    </m:r>
                                  </m:sub>
                                </m:sSub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zh-CN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𝟐</m:t>
                                    </m:r>
                                  </m:e>
                                </m:rad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有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45 </a:t>
                </a:r>
                <a:r>
                  <a:rPr lang="en-US" altLang="zh-CN" b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则理想交流电压表读数为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45 </a:t>
                </a:r>
                <a:r>
                  <a:rPr lang="en-US" altLang="zh-CN" b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根据欧姆定律可得理想交流电流表读数为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有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0.9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电阻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消耗的电功率为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40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.5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电阻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50 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内产生的热量为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2 025 J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故选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/>
              </a:p>
            </p:txBody>
          </p:sp>
        </mc:Choice>
        <mc:Fallback>
          <p:sp>
            <p:nvSpPr>
              <p:cNvPr id="5" name="内容占位符 4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141345"/>
              </a:xfrm>
              <a:blipFill rotWithShape="1">
                <a:blip r:embed="rId1"/>
                <a:stretch>
                  <a:fillRect l="-2" t="-20" r="1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14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340768"/>
            <a:ext cx="840740" cy="2997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58702" y="3645024"/>
            <a:ext cx="4896544" cy="279103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0694" y="4221088"/>
            <a:ext cx="2520280" cy="208518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130246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求解交变电流有效值时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一定要在电流的整数倍周期时间上进行分析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即使是没有电流的时间段也要计入其中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关键提醒.eps" descr="id:214749149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1612900" cy="31813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5399" y="692696"/>
            <a:ext cx="7511130" cy="741973"/>
          </a:xfrm>
          <a:prstGeom prst="rect">
            <a:avLst/>
          </a:prstGeom>
        </p:spPr>
      </p:pic>
      <p:pic>
        <p:nvPicPr>
          <p:cNvPr id="5" name="知识点1.eps" descr="id:21474892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565418"/>
            <a:ext cx="1306195" cy="36068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直流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电流和交变电流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直流电流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方向不随时间变化的电流为直流电流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，俗称直流电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如电池供给的恒定电流，就属于直流电流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交变电流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交流电源提供的电压随时间做周期性变化，因而在电路中形成的电流大小和方向也随时间做周期性变化，我们称这种电流为交变电流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，俗称交流电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交变电流与直流电流的区别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交变电流的大小不一定变化，如方形波交变电流，其大小可以是不变的；直流电流的大小不一定不变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交变电流与直流电流的最大区别在于交变电流的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发生周期性变化，而直流电流的方向不变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3717032"/>
            <a:ext cx="11350976" cy="1200329"/>
          </a:xfrm>
          <a:prstGeom prst="rect">
            <a:avLst/>
          </a:prstGeom>
          <a:solidFill>
            <a:srgbClr val="E3F2E7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</a:t>
            </a:r>
            <a:r>
              <a:rPr lang="zh-CN" altLang="zh-CN" sz="2400" smtClean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交变电流</a:t>
            </a:r>
            <a:r>
              <a:rPr lang="zh-CN" altLang="zh-CN" sz="24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经过电子电路的处理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也可以变成直流电流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如学生电源、充电器等就是这样的电路元件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温馨提示.eps" descr="id:214749137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3861048"/>
            <a:ext cx="1711325" cy="335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8931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928972"/>
            <a:ext cx="1317625" cy="34988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74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交变电流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的周期和频率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周期和频率的物理意义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描述交变电流变化快慢的物理量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周期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交变电流完成一次周期性变化所需的时间，用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表示，在国际单位制中的单位是秒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频率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交变电流在单位时间内完成周期性变化的次数，用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表示，在国际单位制中的单位是赫兹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Hz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66093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转速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线圈单位时间转过的圈数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角速度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线圈单位时间转过的角度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各物理量间的关系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𝒇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2π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2π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660939"/>
              </a:xfrm>
              <a:blipFill rotWithShape="1">
                <a:blip r:embed="rId1"/>
                <a:stretch>
                  <a:fillRect l="-2" t="-17" r="1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595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正弦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式交变电流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按正弦规律变化的交变电流叫作正弦式交变电流，简称正弦交流电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交变电流并不都是按照正弦规律变化的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在许多电子仪器和家用电器的电路中，电流随时间变化的规律可有多种形式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如图所示是几种常见的交变电流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4" name="知识点3.eps" descr="id:214749139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908720"/>
            <a:ext cx="1400810" cy="37211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10069" y="5375953"/>
            <a:ext cx="29031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家庭电路中的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正弦式交变电流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cb14.jpg" descr="id:21474913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4188" y="3036613"/>
            <a:ext cx="2339340" cy="2339340"/>
          </a:xfrm>
          <a:prstGeom prst="rect">
            <a:avLst/>
          </a:prstGeom>
        </p:spPr>
      </p:pic>
      <p:pic>
        <p:nvPicPr>
          <p:cNvPr id="8" name="cb15.jpg" descr="id:214749140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58902" y="3036613"/>
            <a:ext cx="2376264" cy="232205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358902" y="5375953"/>
            <a:ext cx="26151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示波器中的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锯齿形扫描电压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2" name="cb16.jpg" descr="id:214749141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103778" y="2995836"/>
            <a:ext cx="2362835" cy="2362835"/>
          </a:xfrm>
          <a:prstGeom prst="rect">
            <a:avLst/>
          </a:prstGeom>
        </p:spPr>
      </p:pic>
      <p:pic>
        <p:nvPicPr>
          <p:cNvPr id="13" name="cb17.jpg" descr="id:214749142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191550" y="2995836"/>
            <a:ext cx="2386330" cy="238633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6334982" y="5358671"/>
            <a:ext cx="25431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电子计算机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中的矩形脉冲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477948" y="5364590"/>
            <a:ext cx="2040943" cy="11302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激光通信</a:t>
            </a:r>
            <a:endParaRPr lang="en-US" altLang="zh-CN" sz="240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的尖脉冲</a:t>
            </a: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交变电流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的最大值和有效值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最大值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分别表示交变电压和电流能达到的最大值，又称峰值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电容器所能承受的电压要高于所加交变电压的峰值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有效值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让恒定电流和交变电流分别通过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阻值相等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的电阻，如果它们在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相同的时间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内产生的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热量相等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，就把该恒定电流的数值规定为这个交变电流的有效值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知识点4.eps" descr="id:214749142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908720"/>
            <a:ext cx="1306195" cy="34671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2296034" y="4242094"/>
            <a:ext cx="864096" cy="64807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818" y="4322534"/>
            <a:ext cx="405760" cy="52074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16992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应用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电气设备铭牌上标注的额定电压、额定电流都是有效值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交流电压表和交流电流表测量的都是有效值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通常情况下提到的交变电流的数值，若没有特别说明，都是指有效值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有效值与峰值的关系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对于正弦式交变电流及交变电压，有效值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与峰值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之间的关系：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0.707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0.707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169924"/>
              </a:xfrm>
              <a:blipFill rotWithShape="1">
                <a:blip r:embed="rId2"/>
                <a:stretch>
                  <a:fillRect l="-2" t="-15" r="1" b="-8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13265" y="714793"/>
            <a:ext cx="7581025" cy="7312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12776"/>
                <a:ext cx="11485848" cy="504875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交变电流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有效值的计算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求解交变电流的有效值时，通常采用以下两种方法：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若是按正弦规律变化的交变电流，可利用交变电流的有效值与峰值的关系求解，即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对于非正弦式交变电流，必须根据有效值的定义进行计算：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第一步，计算交变电流在一个周期内产生的热量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第二步，将热量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用相应的物理量的有效值表示，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第三步，代入数值，求解有效值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12776"/>
                <a:ext cx="11485848" cy="5048754"/>
              </a:xfrm>
              <a:blipFill rotWithShape="1">
                <a:blip r:embed="rId2"/>
                <a:stretch>
                  <a:fillRect l="-2" t="-11" r="1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要点.eps" descr="id:21474914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56792"/>
            <a:ext cx="876300" cy="37274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2193</Words>
  <Application>WPS 演示</Application>
  <PresentationFormat>自定义</PresentationFormat>
  <Paragraphs>146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Cambria Math</vt:lpstr>
      <vt:lpstr>Book Antiqua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402</cp:revision>
  <dcterms:created xsi:type="dcterms:W3CDTF">2020-11-06T05:24:00Z</dcterms:created>
  <dcterms:modified xsi:type="dcterms:W3CDTF">2025-08-06T09:20:00Z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2052-12.1.0.22215</vt:lpwstr>
  </property>
  <property fmtid="{D5CDD505-2E9C-101B-9397-08002B2CF9AE}" pid="3" name="ICV">
    <vt:lpwstr>761526F0B5E6407981A0F74788EAEAE1_12</vt:lpwstr>
  </property>
</Properties>
</file>